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415" r:id="rId4"/>
    <p:sldId id="258" r:id="rId5"/>
    <p:sldId id="262" r:id="rId6"/>
    <p:sldId id="369" r:id="rId7"/>
    <p:sldId id="370" r:id="rId8"/>
    <p:sldId id="371" r:id="rId9"/>
    <p:sldId id="264" r:id="rId10"/>
    <p:sldId id="372" r:id="rId11"/>
    <p:sldId id="373" r:id="rId12"/>
    <p:sldId id="374" r:id="rId13"/>
    <p:sldId id="375" r:id="rId14"/>
    <p:sldId id="267" r:id="rId15"/>
    <p:sldId id="317" r:id="rId16"/>
    <p:sldId id="268" r:id="rId17"/>
    <p:sldId id="269" r:id="rId18"/>
    <p:sldId id="318" r:id="rId19"/>
    <p:sldId id="409" r:id="rId20"/>
    <p:sldId id="270" r:id="rId21"/>
    <p:sldId id="272" r:id="rId22"/>
    <p:sldId id="273" r:id="rId23"/>
    <p:sldId id="274" r:id="rId24"/>
    <p:sldId id="376" r:id="rId25"/>
    <p:sldId id="275" r:id="rId26"/>
    <p:sldId id="276" r:id="rId27"/>
    <p:sldId id="365" r:id="rId28"/>
    <p:sldId id="277" r:id="rId29"/>
    <p:sldId id="278" r:id="rId30"/>
    <p:sldId id="325" r:id="rId31"/>
    <p:sldId id="279" r:id="rId32"/>
    <p:sldId id="280" r:id="rId33"/>
    <p:sldId id="281" r:id="rId34"/>
    <p:sldId id="282" r:id="rId35"/>
    <p:sldId id="283" r:id="rId36"/>
    <p:sldId id="284" r:id="rId37"/>
    <p:sldId id="332" r:id="rId38"/>
    <p:sldId id="285" r:id="rId39"/>
    <p:sldId id="286" r:id="rId40"/>
    <p:sldId id="384" r:id="rId41"/>
    <p:sldId id="385" r:id="rId42"/>
    <p:sldId id="386" r:id="rId43"/>
    <p:sldId id="387" r:id="rId44"/>
    <p:sldId id="290" r:id="rId45"/>
    <p:sldId id="388" r:id="rId46"/>
    <p:sldId id="389" r:id="rId47"/>
    <p:sldId id="390" r:id="rId48"/>
    <p:sldId id="291" r:id="rId49"/>
    <p:sldId id="391" r:id="rId50"/>
    <p:sldId id="392" r:id="rId51"/>
    <p:sldId id="292" r:id="rId52"/>
    <p:sldId id="395" r:id="rId53"/>
    <p:sldId id="396" r:id="rId54"/>
    <p:sldId id="397" r:id="rId55"/>
    <p:sldId id="398" r:id="rId56"/>
    <p:sldId id="399" r:id="rId57"/>
    <p:sldId id="400" r:id="rId58"/>
    <p:sldId id="295" r:id="rId59"/>
    <p:sldId id="401" r:id="rId60"/>
    <p:sldId id="402" r:id="rId61"/>
    <p:sldId id="403" r:id="rId62"/>
    <p:sldId id="404" r:id="rId63"/>
    <p:sldId id="296" r:id="rId64"/>
    <p:sldId id="366" r:id="rId65"/>
    <p:sldId id="405" r:id="rId66"/>
    <p:sldId id="360" r:id="rId67"/>
    <p:sldId id="406" r:id="rId68"/>
    <p:sldId id="362" r:id="rId69"/>
    <p:sldId id="297" r:id="rId70"/>
    <p:sldId id="298" r:id="rId71"/>
    <p:sldId id="300" r:id="rId72"/>
    <p:sldId id="302" r:id="rId73"/>
    <p:sldId id="303" r:id="rId74"/>
    <p:sldId id="407" r:id="rId75"/>
    <p:sldId id="408" r:id="rId76"/>
    <p:sldId id="304" r:id="rId77"/>
    <p:sldId id="305" r:id="rId78"/>
    <p:sldId id="416" r:id="rId79"/>
    <p:sldId id="418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32"/>
    <a:srgbClr val="FFC625"/>
    <a:srgbClr val="D6A117"/>
    <a:srgbClr val="EDB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3"/>
    <p:restoredTop sz="93009"/>
  </p:normalViewPr>
  <p:slideViewPr>
    <p:cSldViewPr showGuides="1">
      <p:cViewPr varScale="1">
        <p:scale>
          <a:sx n="115" d="100"/>
          <a:sy n="115" d="100"/>
        </p:scale>
        <p:origin x="2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7C973A-B7B1-B645-815E-DC6E87628C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D2401-0F91-0F4D-9258-0E3DDA307A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3BC66B6-E80A-7742-BD08-A5159D2CB1AD}" type="datetimeFigureOut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F9377-F972-B842-8DBE-B27003685D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FDE4F-C277-2A4F-94DD-763939F7A7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671865-2A54-8B49-92A2-F7C8CB133D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8BB7E-B137-344A-B711-9AACE3CE6D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6935C-DA6E-734E-9EB6-D96A35DF52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34737E7D-791B-EB41-8FA3-78D784482C68}" type="datetimeFigureOut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D66544-5C0D-044A-8C6E-6B434026C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5CE500-0A51-D641-94DA-8AF5B0EA9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BC8C1-739B-2246-8BCB-194C130ACD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894DC-7C03-1A40-99B8-E89F4716B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1D45238-9841-DF48-89F6-FD568667955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8ADCC7C6-97C0-A644-B07B-B4D069B1D1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B40E4D85-EB8E-194B-8223-4C4C957CD0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CF9FEFE0-2E5E-0146-A8A0-A5F968671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2FDCF8-4BC7-5F43-B0F0-31DD82D1D4EC}" type="slidenum">
              <a:rPr lang="en-US" altLang="zh-CN">
                <a:latin typeface="Calibri" panose="020F0502020204030204" pitchFamily="34" charset="0"/>
              </a:rPr>
              <a:pPr eaLnBrk="1" hangingPunct="1"/>
              <a:t>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C829F30C-EEB8-6249-9BA3-3176881B71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D6DB5F59-246C-1A4D-9104-E612F2A40B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37E6C9E5-5AF3-7F47-B724-98DEFCCF6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6B42FA-10AA-EB4B-9ADD-EECE5DC9B42A}" type="slidenum">
              <a:rPr lang="en-US" altLang="zh-CN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214FECDF-5567-6944-B8A9-19004DCC0E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669997B2-964D-8A49-A9EE-C89FAEBC5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F0236615-EF51-0548-B363-255999B4F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F163F3-3844-4940-8E1F-931985216A21}" type="slidenum">
              <a:rPr lang="en-US" altLang="zh-CN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66061CA6-D422-834D-8C41-5DF6AEEAB8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C381D296-6945-1948-8898-C14892FA40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0ADDB2F0-6D36-C049-90E0-BB665F7E4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21A9E7-FF3F-1E47-A0FE-C6A463DC79A7}" type="slidenum">
              <a:rPr lang="en-US" altLang="zh-CN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EA53C8E9-4E9E-C448-91AC-52A28BEC2A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C6548A2A-F489-164B-9B6C-8EA02D0E04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DFC1E96D-1CF1-514C-A9CB-0F16D238E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5CB4ECC-A22F-5B49-ABAB-9D9F0B8816F5}" type="slidenum">
              <a:rPr lang="en-US" altLang="zh-CN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EA876762-0717-1843-A8CC-59A5C48C58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BA576D4-BDD1-E949-9CFD-AD6A924B4B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3CEFFBEC-D7EC-5D48-BC95-4D26F4F42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33DFE5-27F6-6A42-8011-F802FB6122CB}" type="slidenum">
              <a:rPr lang="en-US" altLang="zh-CN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597E8943-0CD2-3346-8735-76DB565EEF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6B1BA27B-A968-F649-91F3-F3DB9AE41D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627454AD-958C-2D48-8A85-E0807C420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809FDB-03D2-434C-A61A-59A7D0802FE5}" type="slidenum">
              <a:rPr lang="en-US" altLang="zh-CN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DA94330D-73C5-EE45-88A8-3184B5E250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5470F01D-7D7B-8C43-B226-C9BA1CF93F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0C66F58A-5E25-A840-81D3-7D8192A40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3DA350-136A-1E46-A0B0-4B56116A2D2A}" type="slidenum">
              <a:rPr lang="en-US" altLang="zh-CN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0B43348A-DF99-3048-B802-65C0C87DEC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7D60B01C-584C-714D-A55E-87EAA7D03B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1576C6C3-E8CC-0843-B0F8-FBC08C832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B4EDF5-395D-074F-8CD3-623D39973A70}" type="slidenum">
              <a:rPr lang="en-US" altLang="zh-CN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D52A212-E76E-A84F-82FA-1A65166297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8582B521-DB30-6F4A-B053-55BB667040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F58ACD54-28FB-3346-A3C8-9A3147F33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5F85FE1-B81A-F54F-8AD1-3AED79788741}" type="slidenum">
              <a:rPr lang="en-US" altLang="zh-CN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137A3B64-A865-CF43-B158-BA9FC13C23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DCC71B64-EDA4-4B49-970A-4BF35370EC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4169345F-CC10-734B-BCF4-138EA820D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9F7D36-9A37-1A40-A0AA-163CB8DF2ADE}" type="slidenum">
              <a:rPr lang="en-US" altLang="zh-CN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74593B3A-F286-3E48-81DE-873F69C849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0B0C9287-DB7C-5849-B297-A84320B036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3F168C91-1569-F140-AEE8-126942B7C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BB1E075-8B3D-9241-ADCC-0716EF6DC20C}" type="slidenum">
              <a:rPr lang="en-US" altLang="zh-CN">
                <a:latin typeface="Calibri" panose="020F0502020204030204" pitchFamily="34" charset="0"/>
              </a:rPr>
              <a:pPr eaLnBrk="1" hangingPunct="1"/>
              <a:t>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E10672D5-A740-264F-AC0B-EC1A9FCF4F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6D4E985A-E6E5-C644-96DB-B03447804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7C0562ED-8483-424A-B96F-87C7B3AB3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8690E3-02D8-554E-A530-33E0352479AF}" type="slidenum">
              <a:rPr lang="en-US" altLang="zh-CN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E7353D8-CBBB-FA48-92F8-38BDDDF6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6F2F53B5-37F0-0D4E-9608-82B181C6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7C3A4AF4-746F-2B42-AA0D-4BDCF668D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B48132-BAF5-724D-9B79-24918D90D0F7}" type="slidenum">
              <a:rPr lang="en-US" altLang="zh-CN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5B38E50D-A840-C64B-A1CE-308A07C5FE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945FEE81-32CA-EF45-8EEE-BB8228B752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F73BE41A-F68C-7A4F-8A49-BD3C4FA2A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B245FD-5200-BF47-A0DC-CA0EA1EB6491}" type="slidenum">
              <a:rPr lang="en-US" altLang="zh-CN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A63A1E02-9D9A-F947-A002-749E8C7C28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D16E0404-FDA8-C14C-AEFC-F79EE9A9DF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799461C2-6049-A44D-BA86-58AF5E156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2FADCD-321A-9246-B73B-3451EEB18BAF}" type="slidenum">
              <a:rPr lang="en-US" altLang="zh-CN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BDFC2B4-70D1-444F-8A26-BFC84A9B36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E4ACC3E4-446B-234E-B24C-0EFF7F71E8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09E56E6E-8365-E04F-BE2F-A862650A9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0AE7BFB-5C2E-A24B-9DFE-548C916D1663}" type="slidenum">
              <a:rPr lang="en-US" altLang="zh-CN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DD961CAB-6AFE-3A4A-BF92-4DDCB749C9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65E2DA08-68FE-A141-9533-E4CEB71854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616BC42A-7AFB-5140-9833-C718482DD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987430-3DDF-B24D-8C39-9B85A8CD4DEF}" type="slidenum">
              <a:rPr lang="en-US" altLang="zh-CN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89B5585C-3136-6441-973A-4491C9502D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BA85C775-1D82-C743-B9A6-F5FDE76AA8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06FD7E07-3F05-BF47-975A-19E1A6B11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6A5B35-D062-4D47-9B70-79A5CDDE0377}" type="slidenum">
              <a:rPr lang="en-US" altLang="zh-CN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BFB3D9E3-764C-9A41-BC54-4ED4FC3026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940214CB-0FDB-A443-972D-8F359C0C9C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43FEEE94-420F-8F4C-943B-47DB48428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E31105-CE20-F740-BF97-61DCC9B499ED}" type="slidenum">
              <a:rPr lang="en-US" altLang="zh-CN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F18437BB-A369-0C43-9826-B8B20BFB08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FEF9D3BC-AE58-1242-B57F-A932906CB4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613DD128-5E86-BB4D-9A46-65A85C59B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7AE377-8038-D140-9A66-BEE8AB95388B}" type="slidenum">
              <a:rPr lang="en-US" altLang="zh-CN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E0B0E4AA-4FCB-B34A-A38A-CFF46BC24B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1ECB0B47-7D77-2B43-B6BD-42B989C311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8BCC5705-AD46-FA4C-8125-206C89862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C838F0-E841-6E41-8371-F441BC805F63}" type="slidenum">
              <a:rPr lang="en-US" altLang="zh-CN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74593B3A-F286-3E48-81DE-873F69C849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0B0C9287-DB7C-5849-B297-A84320B036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3F168C91-1569-F140-AEE8-126942B7C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BB1E075-8B3D-9241-ADCC-0716EF6DC20C}" type="slidenum">
              <a:rPr lang="en-US" altLang="zh-CN">
                <a:latin typeface="Calibri" panose="020F0502020204030204" pitchFamily="34" charset="0"/>
              </a:rPr>
              <a:pPr eaLnBrk="1" hangingPunct="1"/>
              <a:t>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219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E08F7CDF-C1FE-6B40-B7F5-2F35852067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93E2048C-53D6-144F-AC07-D14D6EEBF9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9187CCFA-78E8-884B-B764-D17273921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F430F1-BF4E-DC47-92D4-EB55025B4EB2}" type="slidenum">
              <a:rPr lang="en-US" altLang="zh-CN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E9301110-124F-3E4D-A921-E3D8F1E46F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E984BC6F-DDF5-BD49-B130-EE466F53EA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F9836D6E-CF20-A34C-8E49-07B21B30D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862F27-BC6B-EB42-BE19-685E0A3200E8}" type="slidenum">
              <a:rPr lang="en-US" altLang="zh-CN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D84981F1-D678-6045-9897-15DDDE09F1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2058CCA2-E59B-3344-BEAA-BB7CA580EA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98C0D657-F5EA-0C40-82DD-9B1E7B023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3933B6-1253-544B-B89C-EC6436085133}" type="slidenum">
              <a:rPr lang="en-US" altLang="zh-CN">
                <a:latin typeface="Calibri" panose="020F0502020204030204" pitchFamily="34" charset="0"/>
              </a:rPr>
              <a:pPr eaLnBrk="1" hangingPunct="1"/>
              <a:t>48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72545E91-A034-7B45-AA49-CA1D91190D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2730E0AA-89C5-AE44-8104-E78F1766C7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1F02C50B-6BC5-C74C-B587-30EE95279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15E4BE-C5F3-2C47-9CD6-260B4202EC66}" type="slidenum">
              <a:rPr lang="en-US" altLang="zh-CN">
                <a:latin typeface="Calibri" panose="020F0502020204030204" pitchFamily="34" charset="0"/>
              </a:rPr>
              <a:pPr eaLnBrk="1" hangingPunct="1"/>
              <a:t>51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6385B366-F405-3042-95C4-D4EE621467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5BEDE066-A56F-9846-B1F9-957374B14B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9028" name="Slide Number Placeholder 3">
            <a:extLst>
              <a:ext uri="{FF2B5EF4-FFF2-40B4-BE49-F238E27FC236}">
                <a16:creationId xmlns:a16="http://schemas.microsoft.com/office/drawing/2014/main" id="{ACFD1E81-2493-384E-A477-13AEB78E9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81B09D-5597-CB46-8526-F55D0576731F}" type="slidenum">
              <a:rPr lang="en-US" altLang="zh-CN">
                <a:latin typeface="Calibri" panose="020F0502020204030204" pitchFamily="34" charset="0"/>
              </a:rPr>
              <a:pPr eaLnBrk="1" hangingPunct="1"/>
              <a:t>58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F929AEC5-D303-AF4E-84E2-6B7A4EF9B6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0A0EA2CD-A53F-2D43-8B75-2E78980667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19732C0A-3593-6C4B-A70F-DCC133B1C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72C2F3D-0009-E94C-BBA4-5B8B3C22DDDB}" type="slidenum">
              <a:rPr lang="en-US" altLang="zh-CN">
                <a:latin typeface="Calibri" panose="020F0502020204030204" pitchFamily="34" charset="0"/>
              </a:rPr>
              <a:pPr eaLnBrk="1" hangingPunct="1"/>
              <a:t>63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8549FB5B-03AC-2543-9928-6BD2155C6F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377977E7-B02C-F94F-901E-7B273C90F1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1076" name="Slide Number Placeholder 3">
            <a:extLst>
              <a:ext uri="{FF2B5EF4-FFF2-40B4-BE49-F238E27FC236}">
                <a16:creationId xmlns:a16="http://schemas.microsoft.com/office/drawing/2014/main" id="{7B3FFCCF-0C75-AB44-A538-81F11E879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FC73A6-069B-8E4B-864A-9FBFF1CFF157}" type="slidenum">
              <a:rPr lang="en-US" altLang="zh-CN">
                <a:latin typeface="Calibri" panose="020F0502020204030204" pitchFamily="34" charset="0"/>
              </a:rPr>
              <a:pPr eaLnBrk="1" hangingPunct="1"/>
              <a:t>64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2B2360DB-1EA9-7F4E-882E-E203B1C664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7122B8FB-E946-F041-ABBD-86619F13BF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91CF46CD-119D-F341-8D3A-91F618A14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D08DD7-3839-3D44-B2A1-23B513A072DF}" type="slidenum">
              <a:rPr lang="en-US" altLang="zh-CN">
                <a:latin typeface="Calibri" panose="020F0502020204030204" pitchFamily="34" charset="0"/>
              </a:rPr>
              <a:pPr eaLnBrk="1" hangingPunct="1"/>
              <a:t>66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AA271AB7-D16A-F548-B944-63E67A1847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82A85B5D-A2CD-9D43-BA23-92E596DED4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5F62A6D8-FC8B-2F4A-8351-C1F8B7F71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91676F8-CCEB-254F-A3F6-21D5827071FC}" type="slidenum">
              <a:rPr lang="en-US" altLang="zh-CN">
                <a:latin typeface="Calibri" panose="020F0502020204030204" pitchFamily="34" charset="0"/>
              </a:rPr>
              <a:pPr eaLnBrk="1" hangingPunct="1"/>
              <a:t>68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C2C021E9-1FAD-6645-921D-E89E9F9657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C5B0F919-B800-CD4C-B709-5B55904D33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B6799533-C08C-0448-93AF-7515BE69A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667CC2-1366-834B-9AE5-70C8812F7347}" type="slidenum">
              <a:rPr lang="en-US" altLang="zh-CN">
                <a:latin typeface="Calibri" panose="020F0502020204030204" pitchFamily="34" charset="0"/>
              </a:rPr>
              <a:pPr eaLnBrk="1" hangingPunct="1"/>
              <a:t>69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BD83C96F-58F7-0A4D-910D-520EDFE437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0BB7C62A-DA74-564C-854B-9F1B1F4704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93DAA690-96B8-FC41-B3DA-0F7988A67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D322309-CF69-1A42-AD29-577813B7EE79}" type="slidenum">
              <a:rPr lang="en-US" altLang="zh-CN">
                <a:latin typeface="Calibri" panose="020F0502020204030204" pitchFamily="34" charset="0"/>
              </a:rPr>
              <a:pPr eaLnBrk="1" hangingPunct="1"/>
              <a:t>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:a16="http://schemas.microsoft.com/office/drawing/2014/main" id="{F9101B47-48A5-DE49-BA26-AF699EF4B6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>
            <a:extLst>
              <a:ext uri="{FF2B5EF4-FFF2-40B4-BE49-F238E27FC236}">
                <a16:creationId xmlns:a16="http://schemas.microsoft.com/office/drawing/2014/main" id="{7BB05E6A-E383-9943-8DF9-10F2061A77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5172" name="Slide Number Placeholder 3">
            <a:extLst>
              <a:ext uri="{FF2B5EF4-FFF2-40B4-BE49-F238E27FC236}">
                <a16:creationId xmlns:a16="http://schemas.microsoft.com/office/drawing/2014/main" id="{0D8BB02F-6CDD-E74E-9005-C0CB9E5C1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ADDBA8B-AB37-754B-B13A-6933842D2BD3}" type="slidenum">
              <a:rPr lang="en-US" altLang="zh-CN">
                <a:latin typeface="Calibri" panose="020F0502020204030204" pitchFamily="34" charset="0"/>
              </a:rPr>
              <a:pPr eaLnBrk="1" hangingPunct="1"/>
              <a:t>70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92AF6DF4-7CC1-7C48-A59F-D7B4E3E3F5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46E20416-6DE2-C146-A4D6-6A3FBC906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919D3262-7BFA-6940-BEF9-A3B6CC02A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3EFF3B-2CCC-5741-AE5E-64E981B2DE83}" type="slidenum">
              <a:rPr lang="en-US" altLang="zh-CN">
                <a:latin typeface="Calibri" panose="020F0502020204030204" pitchFamily="34" charset="0"/>
              </a:rPr>
              <a:pPr eaLnBrk="1" hangingPunct="1"/>
              <a:t>71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89359B3D-6B93-B94C-AA06-895C8F5BBE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3AB46FEE-597A-0849-A692-58A0AE8E6E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3E1B6690-6361-6747-AAAF-A73BB0CB8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411BA4-6708-254F-9E78-41A2FF96CB94}" type="slidenum">
              <a:rPr lang="en-US" altLang="zh-CN">
                <a:latin typeface="Calibri" panose="020F0502020204030204" pitchFamily="34" charset="0"/>
              </a:rPr>
              <a:pPr eaLnBrk="1" hangingPunct="1"/>
              <a:t>72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178AF0FF-6988-D246-8863-AA707E9B42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FD38048F-5491-8F49-85FA-AEA59CA75C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9DF0D000-B738-E847-A6CA-40A036D01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4677CF-FCDC-C240-8E8D-CAB73DEDEE76}" type="slidenum">
              <a:rPr lang="en-US" altLang="zh-CN">
                <a:latin typeface="Calibri" panose="020F0502020204030204" pitchFamily="34" charset="0"/>
              </a:rPr>
              <a:pPr eaLnBrk="1" hangingPunct="1"/>
              <a:t>73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EC777509-34A4-184B-ADC6-EC645F83CB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2BBB9D8C-F745-7A4F-A820-357C792B1D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FE5357D8-E9DA-5D44-984D-DC95D7DEB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6759A71-3B52-E64B-9936-05B45334812E}" type="slidenum">
              <a:rPr lang="en-US" altLang="zh-CN">
                <a:latin typeface="Calibri" panose="020F0502020204030204" pitchFamily="34" charset="0"/>
              </a:rPr>
              <a:pPr eaLnBrk="1" hangingPunct="1"/>
              <a:t>76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122B8B5B-BD56-244A-8511-24B87CA5FF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7F7F6821-1A5C-EE42-ADDF-F9FEC239CF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AD36F554-060D-2844-A607-A8E5DC9C3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63A4F5-3FD5-B94B-9D4D-D66668E697CF}" type="slidenum">
              <a:rPr lang="en-US" altLang="zh-CN">
                <a:latin typeface="Calibri" panose="020F0502020204030204" pitchFamily="34" charset="0"/>
              </a:rPr>
              <a:pPr eaLnBrk="1" hangingPunct="1"/>
              <a:t>77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122B8B5B-BD56-244A-8511-24B87CA5FF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7F7F6821-1A5C-EE42-ADDF-F9FEC239CF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AD36F554-060D-2844-A607-A8E5DC9C3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63A4F5-3FD5-B94B-9D4D-D66668E697CF}" type="slidenum">
              <a:rPr lang="en-US" altLang="zh-CN">
                <a:latin typeface="Calibri" panose="020F0502020204030204" pitchFamily="34" charset="0"/>
              </a:rPr>
              <a:pPr eaLnBrk="1" hangingPunct="1"/>
              <a:t>78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62EA305C-FD51-B647-8DFE-2BA7A422CC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87ADB76F-D737-7C46-B247-05573267F5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6418A430-319F-924D-AE68-CE96B449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244062-F055-7641-8FDA-9C1FCE3EA4C1}" type="slidenum">
              <a:rPr lang="en-US" altLang="zh-CN">
                <a:latin typeface="Calibri" panose="020F0502020204030204" pitchFamily="34" charset="0"/>
              </a:rPr>
              <a:pPr eaLnBrk="1" hangingPunct="1"/>
              <a:t>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1C95B060-FD77-AC46-8B5D-E9C983257D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AD06E844-95A5-EA4D-8726-9ADA598A79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12109F80-DB21-2C43-B56C-6DE79BA27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F7CE3C-88D0-B84D-9E6A-5006341051D9}" type="slidenum">
              <a:rPr lang="en-US" altLang="zh-CN">
                <a:latin typeface="Calibri" panose="020F0502020204030204" pitchFamily="34" charset="0"/>
              </a:rPr>
              <a:pPr eaLnBrk="1" hangingPunct="1"/>
              <a:t>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815138F4-3D18-CF42-8E30-BB841D7AF5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E60FC557-EE48-334D-9533-2AB977DE48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7DB0F699-8BD0-AE4B-B4CF-9E3F58A0C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ED539B-2427-134B-A6BA-9D4336C665D7}" type="slidenum">
              <a:rPr lang="en-US" altLang="zh-CN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7C04E357-5F68-4B4D-A7DD-4E10C70DA3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67493059-2405-D64F-808B-EF80F26B98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F88544EB-5363-1145-BD7F-6D6BFED80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994984-B1AF-3343-85C5-C191ECC54390}" type="slidenum">
              <a:rPr lang="en-US" altLang="zh-CN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B2F480E2-A0C4-1C4D-A000-F4E397B550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636FD16B-A426-7F40-BDE0-782148E390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21251182-0056-3042-AB5A-860054094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E61A9E-716B-4C48-97F4-75C47C371644}" type="slidenum">
              <a:rPr lang="en-US" altLang="zh-CN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>
            <a:extLst>
              <a:ext uri="{FF2B5EF4-FFF2-40B4-BE49-F238E27FC236}">
                <a16:creationId xmlns:a16="http://schemas.microsoft.com/office/drawing/2014/main" id="{04F92F43-A11E-7C43-B9CD-9A654BB98729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4B889734-73C2-A64C-AEE1-1D91092AA4CE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C39C627A-A1B8-C945-BB89-90E79B662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CN">
                <a:latin typeface="Lucida Sans Unicode" pitchFamily="34" charset="0"/>
                <a:ea typeface="宋体" charset="-122"/>
                <a:cs typeface="Arial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B476FE27-E1DA-1E4A-99D6-B6DB6447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CN">
                <a:latin typeface="Lucida Sans Unicode" pitchFamily="34" charset="0"/>
                <a:ea typeface="宋体" charset="-122"/>
                <a:cs typeface="Arial" charset="0"/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54BC612-5ADF-ED42-9B63-35B219D1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6539163C-3E2B-0145-88F7-37D9F7CA3F58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D648C2-B607-6A4E-95F8-49A6E054C5B0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6AB68F67-D5ED-2D43-8F0B-6C475275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D8268D-4834-F140-915C-4546D4D0EFF5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0BFCBDC1-1625-B94D-A091-50760B08E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D8390D-B956-0F41-AE4A-5469CE77D28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9C81C5A6-72A0-3946-BA47-B08D7CF89D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9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FB3537C4-6747-CE4E-80B9-D9FCBDF2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9D01D-47C3-B542-BB9A-6E7FCBDD7263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FAC265EA-3AF9-4A44-9E30-DB73E228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3E66D08-CFB4-9F4D-B822-18321EAD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E2813B-A06E-C143-B2DE-A0665DC212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228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F541483E-1A11-0A4D-B854-91A89D3D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3E210-8A31-F642-8AA6-10DB17E4E415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6615FBB9-314C-0844-8893-A0FAE9F4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1A3CACB-FB56-C449-816C-52EC4894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B542B3-8C3A-564F-8440-C96447CE83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413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DC4C4686-79EC-2546-8CF1-7C983F80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1AE49-39D0-6446-B75E-E1C3B8FD4EE3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44B9CD26-DD87-914E-BB24-8BDC005B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32336D9E-3305-D54E-B267-82569BD8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82F7C8-FDB4-0045-9521-F62AA7E099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199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090E2B5-2A4D-E448-BA2D-23A41DCEAD6A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EFC4992-C64F-114A-9452-00493B0CEAEE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AF8B9D8-270C-FD40-AFE9-EEF1BCA0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4A086-B491-3F40-ABFA-7AD5A518800D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638D0B-C024-9D4B-B147-EAEB3872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65275B-EEB7-F943-B259-EA9FC8B4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888B0D-C0D6-E848-B720-28D6048CAE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97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E10DBEFE-BB16-BE48-94A5-F646C17D5B01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FF288C1C-64B1-3A46-B22B-4D0DB5F54F21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7940BB9-2088-2149-98E7-39EA04615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93183-6D43-6C4D-B5FF-BAFCF41D1A60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D6B757F-15BC-EC44-A7D0-09041875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3E7F8EE-7F41-8741-870E-ECDD8AE7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95C428-5B65-7547-AA07-B6D4EB68D5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5796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BEB2C-B27B-6F44-B883-D2B85706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64747-0A9D-2248-824F-54DF771A8823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2A4EA-1B27-A748-8638-5261D3A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FF7A8-3E93-2F43-9123-7C9D5DA4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B5A8E1-5FDE-8D40-AE67-3476A3D285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48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6E270-3C61-5E4D-B4D6-7BD1436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D1C47-10C9-0D4B-9DDA-471E7B7CE611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2EFC8-5341-7443-A4E4-2F0D3A77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7790D-20F4-994B-A843-D60BB408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372B1D-1A4F-DF49-AE52-685DD90FF1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87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90443-4CB3-FE4F-A6B2-D0AF9CCC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3EC31-C1D3-4D4E-B311-242695491444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E8E7F-B543-FE48-956A-308A207E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7F138-642F-CA44-93F1-DF9CCE85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587D3-3272-4D40-AFF0-9337F00650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15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EABE8C41-6D88-EB4C-9501-4D406246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52454-0ACD-0547-AC6B-D1B865BE4272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8106ABE6-B0EA-3C44-9796-DF791261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372A26A2-F676-8E4E-92E0-691AEA49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8E6E24-A770-AE47-832E-D32753CD8D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385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915C1-841F-6644-A425-732A33F3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6E8DB-C925-184C-B8E8-3044C07686B9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2A1A8-EDF5-074C-9DD3-C0254711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01B45-1A0E-C14F-B11A-E0D59667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65570-6F5A-164B-B33D-AD3689D2FC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7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8E1B5CA7-18B5-214C-AE06-A94AD0433B6A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2080B944-5ED8-774E-A994-15E123FA4A4F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7" name="Right Triangle 19">
            <a:extLst>
              <a:ext uri="{FF2B5EF4-FFF2-40B4-BE49-F238E27FC236}">
                <a16:creationId xmlns:a16="http://schemas.microsoft.com/office/drawing/2014/main" id="{FEAC3ABB-1DA3-E040-95E2-798535C3373A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4E39A176-0F44-A94B-89D5-F32DA850DDC0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472B7B47-E7A0-E842-8528-5ED8E676C8E5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A0AD421C-C902-9949-8D02-8BC725C86335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4031D48-2027-B342-9284-C984D3C5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5E804-E980-704A-B2D8-758B8B9FAEE2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A65B6EC-DBE1-8B41-922D-53A524AD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203DCAD0-5EE2-524C-9E1C-921D90EE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6B0BEE-0AB1-254F-968E-0D3E0318A1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26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65540971-1C3B-BA4F-BEED-E971EBB84907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60873C1-EB76-F346-BB8C-AA071A1D691D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CA6CFB97-18B2-A549-A53B-36128EC77F5C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83E21-82AB-CD41-9C2E-E34A05983ADE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99D0E37E-0AD6-7647-B85B-F662A02D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ED196184-AB1E-8142-B784-C3687D33B6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D7309F0-0E78-9442-8BC0-A66542229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DF78410B-E136-1248-AA1C-ACAD37F74777}" type="datetime1">
              <a:rPr lang="en-US" altLang="zh-CN"/>
              <a:pPr>
                <a:defRPr/>
              </a:pPr>
              <a:t>3/23/20</a:t>
            </a:fld>
            <a:endParaRPr lang="en-US" altLang="zh-CN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651CA06-629C-2D42-AEF4-A400DEEA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B73D286-16E0-FE45-9B91-A08D5BAD0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  <a:ea typeface="宋体" panose="02010600030101010101" pitchFamily="2" charset="-122"/>
              </a:defRPr>
            </a:lvl1pPr>
          </a:lstStyle>
          <a:p>
            <a:fld id="{31A00617-C1ED-A542-BBF1-E0FA858ED25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0A8264C-59EC-394D-AC51-1FF822B64B1E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C12C205-2520-0948-9567-A8789C7E87C2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82" r:id="rId7"/>
    <p:sldLayoutId id="2147483792" r:id="rId8"/>
    <p:sldLayoutId id="2147483793" r:id="rId9"/>
    <p:sldLayoutId id="2147483783" r:id="rId10"/>
    <p:sldLayoutId id="2147483784" r:id="rId11"/>
    <p:sldLayoutId id="21474837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8793-B186-7B43-A2D2-4C86141BF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11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Exception Handling: A Deeper Look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78EC7-99D4-AC4C-9A5C-7C9EBE0680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244" name="副标题 4">
            <a:extLst>
              <a:ext uri="{FF2B5EF4-FFF2-40B4-BE49-F238E27FC236}">
                <a16:creationId xmlns:a16="http://schemas.microsoft.com/office/drawing/2014/main" id="{EE9228E3-60A2-C143-9EC6-83AD0930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ch11imageslides_Page_09.png">
            <a:extLst>
              <a:ext uri="{FF2B5EF4-FFF2-40B4-BE49-F238E27FC236}">
                <a16:creationId xmlns:a16="http://schemas.microsoft.com/office/drawing/2014/main" id="{17DEF898-7AA5-2D48-B3A9-8FEF9D8687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ch11imageslides_Page_10.png">
            <a:extLst>
              <a:ext uri="{FF2B5EF4-FFF2-40B4-BE49-F238E27FC236}">
                <a16:creationId xmlns:a16="http://schemas.microsoft.com/office/drawing/2014/main" id="{B5554D24-C2D9-1F42-A2F1-7B3F8D363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11imageslides_Page_11.png">
            <a:extLst>
              <a:ext uri="{FF2B5EF4-FFF2-40B4-BE49-F238E27FC236}">
                <a16:creationId xmlns:a16="http://schemas.microsoft.com/office/drawing/2014/main" id="{358A4D4C-5B00-024F-AE07-80AC13DD6F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ch11imageslides_Page_12.png">
            <a:extLst>
              <a:ext uri="{FF2B5EF4-FFF2-40B4-BE49-F238E27FC236}">
                <a16:creationId xmlns:a16="http://schemas.microsoft.com/office/drawing/2014/main" id="{F88F8C8C-D4EC-9E4F-B325-73C3F3B038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9E8-C183-6940-8DC2-B184FED2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6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(Cont.)</a:t>
            </a:r>
            <a:endParaRPr lang="en-US" sz="26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01ED852D-0372-7848-86A4-EA7B73C8B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encloses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code that might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 exception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code that should not execute if an exception occurs.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Consists of the keyword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followed by a block of code enclosed in curly braces.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0CD1D-D90F-8E49-96CB-1D8F8B75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h11imageslides_Page_12.png">
            <a:extLst>
              <a:ext uri="{FF2B5EF4-FFF2-40B4-BE49-F238E27FC236}">
                <a16:creationId xmlns:a16="http://schemas.microsoft.com/office/drawing/2014/main" id="{10968EE3-8F54-9748-BF8D-32E88033C4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C6B80-5CD1-E243-80C9-64CDFEFA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DACE-C995-8041-96F4-965819D9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11.3</a:t>
            </a:r>
            <a:r>
              <a:rPr lang="en-US" sz="2900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sz="29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9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9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9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9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9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088ED55C-BA30-1647-9726-789BB2196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(also called a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clause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 handler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catches and handles an exception.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Begins with the keyword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is followed by an exception parameter in parentheses and a block of code enclosed in curly braces.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At least one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or a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block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(Section 11.6) must immediately follow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 parameter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identifies the exception type the handler can process.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parameter’s name enables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to interact with a caught exception object.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297E3-9725-6C4B-9979-0676BF5A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B13B5-A70F-4949-9568-64460AE5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9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9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9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9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9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9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DB36F31D-AC36-1E42-8CDD-D8ABDA9DB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an exception occurs in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block,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that executes is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first one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whose type matches the type of the exception that occurred.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 the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System.err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(standard error stream) 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output error messages.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By default, displays data to the command prompt.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5DD1E-C65F-4240-86A8-0699ECB5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11imageslides_Page_13.png">
            <a:extLst>
              <a:ext uri="{FF2B5EF4-FFF2-40B4-BE49-F238E27FC236}">
                <a16:creationId xmlns:a16="http://schemas.microsoft.com/office/drawing/2014/main" id="{9308A1C5-079F-9A4B-8D6F-CBAEA68047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8956C-3461-B04A-ABEB-A111857D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66E8-0E31-7F41-98CE-DD03DBF6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" altLang="zh-CN" dirty="0">
                <a:effectLst/>
              </a:rPr>
              <a:t>Multi-catch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016CA-C450-A847-A77C-0D0B366E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10E79B-070D-DF4D-BFB1-7CA28A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2011680"/>
            <a:ext cx="843795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36C5-93D2-BD46-95DB-0669BA13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Objectives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33072-604D-5C4E-BCC7-18533A27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368B75-168B-F74F-A7B1-6E7B0734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7219950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2ECD-2984-5046-8814-9334FDD3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6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29699" name="Text Placeholder 2">
            <a:extLst>
              <a:ext uri="{FF2B5EF4-FFF2-40B4-BE49-F238E27FC236}">
                <a16:creationId xmlns:a16="http://schemas.microsoft.com/office/drawing/2014/main" id="{21A28988-3902-8149-B89C-106338837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Uncaught exception—one 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which there are no matching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 uses a multithreaded model of program execution.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thread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 parallel activity.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program can have many threads.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program has only one thread, an uncaught exception will cause the program to terminate.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program has multiple threads, an uncaught exception will terminate only the thread where the exception occurred.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E5B1A-E378-424D-BB75-188BEB76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AE80-47C6-8548-9F02-64403D52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6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07C84E2C-3DB2-B54D-A7D0-BDF977FFD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no exceptions are thrown in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block,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are skipped and control continues with the first statement after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We’ll learn about another possibility when we discuss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in Section 11.6.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and its corresponding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and/or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form a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CB9EE-EB0A-8648-A930-495FEA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2FD8-9689-4D4F-B903-B8F79CAE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6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31747" name="Text Placeholder 2">
            <a:extLst>
              <a:ext uri="{FF2B5EF4-FFF2-40B4-BE49-F238E27FC236}">
                <a16:creationId xmlns:a16="http://schemas.microsoft.com/office/drawing/2014/main" id="{661404D0-D260-2545-BA83-717AEA31F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terminates,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local variables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declared in the block go out of scope.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local variables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are not accessible in the corresponding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terminates, local variables declared within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(including the exception parameter) also go out of scope.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Any remaining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in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 are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ignored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and execution resumes at the first line of code after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sequence.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block, if one is present.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6D0D5-27AE-F94D-B161-63DB5874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7374-B4F8-F84D-B5A9-1950168E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6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6717777A-0348-1845-B709-4697D1B8C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throws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clause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—specifies the exceptions a method throws.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Appears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after the method’s parameter list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before the method’s body.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Contains a comma-separated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list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of the exceptions that the method will throw if various problems occur.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May be thrown by statements in the method’s body or by methods called from the body.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can throw exceptions of the classes listed in its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clause or of their subclasses.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Clients of a method with a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clause are thus informed that the method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throw exceptions.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3A958-D84D-A248-B2DE-0D7E3CF1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h11imageslides_Page_17.png">
            <a:extLst>
              <a:ext uri="{FF2B5EF4-FFF2-40B4-BE49-F238E27FC236}">
                <a16:creationId xmlns:a16="http://schemas.microsoft.com/office/drawing/2014/main" id="{6D398959-8C4C-7E47-B497-B2B6163EA5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3944-694D-9442-89BD-5DE61B94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Arial"/>
              </a:rPr>
              <a:t>11.3  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Example: Handling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ArithmeticException</a:t>
            </a:r>
            <a:r>
              <a:rPr lang="en-US" sz="2600" dirty="0" err="1">
                <a:solidFill>
                  <a:srgbClr val="3380E6"/>
                </a:solidFill>
                <a:latin typeface="Arial"/>
              </a:rPr>
              <a:t>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sz="2600" dirty="0" err="1">
                <a:solidFill>
                  <a:srgbClr val="3380E6"/>
                </a:solidFill>
                <a:latin typeface="Lucida Console"/>
              </a:rPr>
              <a:t>InputMismatchExceptions</a:t>
            </a:r>
            <a:r>
              <a:rPr lang="en-US" sz="2600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34819" name="Text Placeholder 2">
            <a:extLst>
              <a:ext uri="{FF2B5EF4-FFF2-40B4-BE49-F238E27FC236}">
                <a16:creationId xmlns:a16="http://schemas.microsoft.com/office/drawing/2014/main" id="{EB165CC3-2708-E042-BC92-4C762369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method throws an exception, the method terminates and does not return a value, and its local variables go out of scope.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local variables were references to objects and there were no other references to those objects, the objects would be available for garbage collection.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1EB25-7383-DA4F-B26D-F024F259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FE61-6A22-7942-9BCE-6BD8259B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When to Use Exception Handling</a:t>
            </a:r>
          </a:p>
        </p:txBody>
      </p:sp>
      <p:sp>
        <p:nvSpPr>
          <p:cNvPr id="35843" name="Text Placeholder 2">
            <a:extLst>
              <a:ext uri="{FF2B5EF4-FFF2-40B4-BE49-F238E27FC236}">
                <a16:creationId xmlns:a16="http://schemas.microsoft.com/office/drawing/2014/main" id="{0A816B18-BE94-4949-9713-2DD99A544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 handling is designed to process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synchronous errors,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which occur when a statement executes.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 examples in this book: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out-of-range array indices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arithmetic overflow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division by zero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invalid method parameters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thread interruption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unsuccessful memory allocation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3BCE1-C233-2D48-8138-75E7B29D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AB5A-2E39-F342-892D-EDE05F5D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When to Use Exception Handling (Cont.)</a:t>
            </a:r>
          </a:p>
        </p:txBody>
      </p:sp>
      <p:sp>
        <p:nvSpPr>
          <p:cNvPr id="36867" name="Text Placeholder 2">
            <a:extLst>
              <a:ext uri="{FF2B5EF4-FFF2-40B4-BE49-F238E27FC236}">
                <a16:creationId xmlns:a16="http://schemas.microsoft.com/office/drawing/2014/main" id="{F91C4F1D-6030-874A-A23A-106AD6B99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 handling is not designed to process problems associated with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asynchronous events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disk I/O completions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network message arrivals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mouse clicks and keystrokes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2800C-B3F1-F746-8168-02019658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2AF7-A1F0-FD41-A286-C2546D45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Java Exception Hierarchy</a:t>
            </a:r>
          </a:p>
        </p:txBody>
      </p:sp>
      <p:sp>
        <p:nvSpPr>
          <p:cNvPr id="37891" name="Text Placeholder 2">
            <a:extLst>
              <a:ext uri="{FF2B5EF4-FFF2-40B4-BE49-F238E27FC236}">
                <a16:creationId xmlns:a16="http://schemas.microsoft.com/office/drawing/2014/main" id="{61734161-D2F9-7C4A-8B99-87D8809A2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 classes inherit directly or indirectly from class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forming an inheritance hierarchy.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extend this hierarchy with your own exception classes.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Figure 11.3 shows a small portion of the inheritance hierarchy for class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(a subclass of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), which is the superclass of 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Only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objects can be used with the exception-handling mechanism.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two subclasses: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Error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7F0C1-783A-6E4E-ACB9-D6518309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98D-84FB-8443-8B25-F0526D5A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38915" name="Text Placeholder 2">
            <a:extLst>
              <a:ext uri="{FF2B5EF4-FFF2-40B4-BE49-F238E27FC236}">
                <a16:creationId xmlns:a16="http://schemas.microsoft.com/office/drawing/2014/main" id="{B6B7D63C-E61E-A549-AAAC-06B1946B0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its subclasses represent exceptional situations that can occur in a Java program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can be caught and handled by the application.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Error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its subclasses represent abnormal situations that happen in the JVM.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Error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happen infrequently.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should not be caught by applications.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Applications usually cannot recover from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Error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601B0-056F-EE4C-816A-F9F7E394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36C5-93D2-BD46-95DB-0669BA13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5254E3C6-48D6-0042-8739-FB05974E6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 handling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—an indication of a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problem that occurs during a program’s execution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name “exception” implies that the problem occurs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infrequently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With exception handling, a program can continue executing (rather than terminating) after dealing with a problem.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Mission-critical or business-critical computing.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Robust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fault-tolerant programs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(i.e., programs that can deal with problems as they arise and continue executing).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33072-604D-5C4E-BCC7-18533A27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5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ch11imageslides_Page_20.png">
            <a:extLst>
              <a:ext uri="{FF2B5EF4-FFF2-40B4-BE49-F238E27FC236}">
                <a16:creationId xmlns:a16="http://schemas.microsoft.com/office/drawing/2014/main" id="{DB100412-EAFE-1A42-AECB-3724A87DD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3DF4B-2737-1C45-B673-DF72FB67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A280-CB06-F044-BDA5-EEE7111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40963" name="Text Placeholder 2">
            <a:extLst>
              <a:ext uri="{FF2B5EF4-FFF2-40B4-BE49-F238E27FC236}">
                <a16:creationId xmlns:a16="http://schemas.microsoft.com/office/drawing/2014/main" id="{7FE43DA1-5F75-3748-9F92-5310027BC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Checked exceptions 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vs.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unchecked exceptions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Compiler enforces a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catch-or-declare requirement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for checked exceptions.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exception’s type determines whether it is checked or unchecked.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Direct or indirect subclasses of class </a:t>
            </a:r>
            <a:r>
              <a:rPr lang="en-US" altLang="zh-CN" sz="2300" dirty="0" err="1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RuntimeException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(package </a:t>
            </a:r>
            <a:r>
              <a:rPr lang="en-US" altLang="zh-CN" sz="23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java.lang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are </a:t>
            </a:r>
            <a:r>
              <a:rPr lang="en-US" altLang="zh-CN" sz="23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unchecked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exceptions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Typically caused by defects in your program’s code (e.g.,  </a:t>
            </a:r>
            <a:r>
              <a:rPr lang="en-US" altLang="zh-CN" sz="20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ArrayIndexOutOfBoundsException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Subclasses of </a:t>
            </a:r>
            <a:r>
              <a:rPr lang="en-US" altLang="zh-CN" sz="23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Exception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but not </a:t>
            </a:r>
            <a:r>
              <a:rPr lang="en-US" altLang="zh-CN" sz="23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RuntimeException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</a:t>
            </a:r>
            <a:r>
              <a:rPr lang="en-US" altLang="zh-CN" sz="23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checked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exceptions</a:t>
            </a:r>
            <a:r>
              <a:rPr lang="en-US" altLang="zh-CN" sz="2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Caused by conditions that are not in the control of the program—e.g., in file processing, the program can’t open a file because the file does not exist.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CE1C2-2F12-EB44-BF5F-694F867EB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90D6-8763-714B-AE96-F64E5DFE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41987" name="Text Placeholder 2">
            <a:extLst>
              <a:ext uri="{FF2B5EF4-FFF2-40B4-BE49-F238E27FC236}">
                <a16:creationId xmlns:a16="http://schemas.microsoft.com/office/drawing/2014/main" id="{F3AF1E5E-F5CC-3F4F-A2AC-55CFCC0E8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Classes that inherit from class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Error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considered to be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unchecked.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A2228-36F0-B441-BC9C-6E5FCB0C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FFD9-7F19-284A-B0D5-A70F8D80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43011" name="Text Placeholder 2">
            <a:extLst>
              <a:ext uri="{FF2B5EF4-FFF2-40B4-BE49-F238E27FC236}">
                <a16:creationId xmlns:a16="http://schemas.microsoft.com/office/drawing/2014/main" id="{AEC48D4F-654A-BF4B-9198-C1655106A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Checked Exception: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compiler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checks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method call and method declaration to determine whether the method throws checked exceptions.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so, the compiler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verifies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the checked exception is caught or is declared in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clause.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clause specifies the exceptions a method throws.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Such exceptions are typically not caught in the method’s body.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catch-or-declare 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requirement is not satisfied, the compiler will issue an error message indicating that the exception must be caught or declared.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2085B-1E59-034C-B8C3-00F74E8B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32B1-7B1B-9A41-81C0-B2C0AC07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44035" name="Text Placeholder 2">
            <a:extLst>
              <a:ext uri="{FF2B5EF4-FFF2-40B4-BE49-F238E27FC236}">
                <a16:creationId xmlns:a16="http://schemas.microsoft.com/office/drawing/2014/main" id="{4D5E7507-CEBE-1946-8290-15824F99A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unchecked exception :</a:t>
            </a:r>
          </a:p>
          <a:p>
            <a:pPr lvl="1" eaLnBrk="1" hangingPunct="1"/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compiler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does not check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code to determine whether an unchecked exception is caught or declared. </a:t>
            </a:r>
          </a:p>
          <a:p>
            <a:pPr lvl="2" eaLnBrk="1" hangingPunct="1"/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typically 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be prevented by proper coding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2" eaLnBrk="1" hangingPunct="1"/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example, an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ArithmeticException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can be avoided if a method ensures that the denominator is not zero before attempting to perform the division. 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Unchecked exceptions are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required to be listed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in a method’s </a:t>
            </a:r>
            <a:r>
              <a:rPr lang="en-US" altLang="zh-CN" sz="24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clause.</a:t>
            </a:r>
          </a:p>
          <a:p>
            <a:pPr lvl="1" eaLnBrk="1" hangingPunct="1"/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Even if they are, it’s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required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that such exceptions be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caught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by an application.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A7372-6A2B-7A45-85AF-06F04BB3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7F2-EFD1-8341-924F-D47E14AA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45059" name="Text Placeholder 2">
            <a:extLst>
              <a:ext uri="{FF2B5EF4-FFF2-40B4-BE49-F238E27FC236}">
                <a16:creationId xmlns:a16="http://schemas.microsoft.com/office/drawing/2014/main" id="{1C5C9974-1658-7C4E-A5C1-1A09A46D9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parameter of a superclass-type can also catch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of that exception type’s subclass types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can also catch each subclass type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individually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those exceptions require different processing.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FE80-6609-2149-8830-F667F957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FC35-D3B8-2443-899F-8B76DAEC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11.5  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Java Exception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Hierarchy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46083" name="Text Placeholder 2">
            <a:extLst>
              <a:ext uri="{FF2B5EF4-FFF2-40B4-BE49-F238E27FC236}">
                <a16:creationId xmlns:a16="http://schemas.microsoft.com/office/drawing/2014/main" id="{CFDA907F-1136-3E48-B376-8EEFD3DC6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there multiple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match a particular exception type, only the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first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matching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executes.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It’s a compilation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error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catch the exact same type in two different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associated with a particular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block. </a:t>
            </a:r>
          </a:p>
          <a:p>
            <a:pPr lvl="1" eaLnBrk="1" hangingPunct="1"/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51929-4760-3541-9066-4E644CD1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11imageslides_Page_27.png">
            <a:extLst>
              <a:ext uri="{FF2B5EF4-FFF2-40B4-BE49-F238E27FC236}">
                <a16:creationId xmlns:a16="http://schemas.microsoft.com/office/drawing/2014/main" id="{0A869ACA-988C-4447-8388-2DA6C9E12C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820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B0CF0-861F-514A-87CB-AA378CA1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3748-4B87-F149-AEDF-1DB13145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11.6  </a:t>
            </a:r>
            <a:r>
              <a:rPr lang="en-US" dirty="0">
                <a:solidFill>
                  <a:srgbClr val="FF0000"/>
                </a:solidFill>
                <a:latin typeface="Lucida Console"/>
              </a:rPr>
              <a:t>finally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Block</a:t>
            </a:r>
          </a:p>
        </p:txBody>
      </p:sp>
      <p:sp>
        <p:nvSpPr>
          <p:cNvPr id="48131" name="Text Placeholder 2">
            <a:extLst>
              <a:ext uri="{FF2B5EF4-FFF2-40B4-BE49-F238E27FC236}">
                <a16:creationId xmlns:a16="http://schemas.microsoft.com/office/drawing/2014/main" id="{AC53E665-3834-5340-B480-E2FCEB6A3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is used for resource deallocation.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Placed after the last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will execute whether or not an exception is thrown in the corresponding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block. </a:t>
            </a:r>
          </a:p>
          <a:p>
            <a:pPr lvl="1" eaLnBrk="1" hangingPunct="1">
              <a:lnSpc>
                <a:spcPct val="150000"/>
              </a:lnSpc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3C830-92C5-0549-899E-62B3488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D973-14DD-8143-AA0E-3ABB8CBE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finally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Block (Cont.)</a:t>
            </a:r>
          </a:p>
        </p:txBody>
      </p:sp>
      <p:sp>
        <p:nvSpPr>
          <p:cNvPr id="49155" name="Text Placeholder 2">
            <a:extLst>
              <a:ext uri="{FF2B5EF4-FFF2-40B4-BE49-F238E27FC236}">
                <a16:creationId xmlns:a16="http://schemas.microsoft.com/office/drawing/2014/main" id="{DD8E5C88-2D40-0742-B96A-C94102CC9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will execute if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exits by using a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return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break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continue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 or simply by reaching its closing right brace.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finally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will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execute if the application terminates immediately by calling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System.exit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A2149-2E57-F243-BD24-018D736B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9157" name="TextBox 4">
            <a:extLst>
              <a:ext uri="{FF2B5EF4-FFF2-40B4-BE49-F238E27FC236}">
                <a16:creationId xmlns:a16="http://schemas.microsoft.com/office/drawing/2014/main" id="{D79488B6-2B57-4D44-9851-25CB593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638800"/>
            <a:ext cx="2454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ReturnFinallyTest.java</a:t>
            </a: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TestException.java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AB6D-FC1F-5F44-B405-87871FB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11.1  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F18ABBC2-CE63-854D-8CDF-1E827C1D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ArrayIndexOutOfBoundsException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 when an attempt is made to access an element past either end of an array.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ClassCastException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 when an attempt is made to cast an object that does not have an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is-a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relationship with the type specified in the cast operator.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NullPointerException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 when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null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reference is used where an object is expected.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Only classes that extend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(package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java.lang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directly or indirectly can be used with exception handling.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D64ED-A966-494F-A138-71F7C447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h11imageslides_Page_31.png">
            <a:extLst>
              <a:ext uri="{FF2B5EF4-FFF2-40B4-BE49-F238E27FC236}">
                <a16:creationId xmlns:a16="http://schemas.microsoft.com/office/drawing/2014/main" id="{105F163E-5D30-4347-9A86-1EABDF41F2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h11imageslides_Page_32.png">
            <a:extLst>
              <a:ext uri="{FF2B5EF4-FFF2-40B4-BE49-F238E27FC236}">
                <a16:creationId xmlns:a16="http://schemas.microsoft.com/office/drawing/2014/main" id="{83FD0EF0-2173-4240-85B1-17F3CE9ED5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11imageslides_Page_33.png">
            <a:extLst>
              <a:ext uri="{FF2B5EF4-FFF2-40B4-BE49-F238E27FC236}">
                <a16:creationId xmlns:a16="http://schemas.microsoft.com/office/drawing/2014/main" id="{C278646B-A246-6E4B-AE13-89257F3D6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11imageslides_Page_34.png">
            <a:extLst>
              <a:ext uri="{FF2B5EF4-FFF2-40B4-BE49-F238E27FC236}">
                <a16:creationId xmlns:a16="http://schemas.microsoft.com/office/drawing/2014/main" id="{4EED0B32-8D0A-4F48-B163-154509128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1573-98FF-5D4C-BBED-6AABDAA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finally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Block (Cont.)</a:t>
            </a:r>
          </a:p>
        </p:txBody>
      </p:sp>
      <p:sp>
        <p:nvSpPr>
          <p:cNvPr id="54275" name="Text Placeholder 2">
            <a:extLst>
              <a:ext uri="{FF2B5EF4-FFF2-40B4-BE49-F238E27FC236}">
                <a16:creationId xmlns:a16="http://schemas.microsoft.com/office/drawing/2014/main" id="{95CD995F-EDCB-1C44-A99D-B62C5A8BD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throw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—indicates that an exception has occurred.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Used to throw exceptions.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Indicates to client code that an error has occurred.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Specifies an object to be thrown.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operand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can be of any class derived from 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D0431-BF65-EE44-97DB-66C72C47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11imageslides_Page_35.png">
            <a:extLst>
              <a:ext uri="{FF2B5EF4-FFF2-40B4-BE49-F238E27FC236}">
                <a16:creationId xmlns:a16="http://schemas.microsoft.com/office/drawing/2014/main" id="{B76D46F3-21AC-F34D-8D2F-024306FD19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65083"/>
          <a:stretch>
            <a:fillRect/>
          </a:stretch>
        </p:blipFill>
        <p:spPr bwMode="auto">
          <a:xfrm>
            <a:off x="-533400" y="457200"/>
            <a:ext cx="9872663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h11imageslides_Page_36.png">
            <a:extLst>
              <a:ext uri="{FF2B5EF4-FFF2-40B4-BE49-F238E27FC236}">
                <a16:creationId xmlns:a16="http://schemas.microsoft.com/office/drawing/2014/main" id="{3A1D0D83-F82A-E745-AD92-E4AD2FC6F3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h11imageslides_Page_37.png">
            <a:extLst>
              <a:ext uri="{FF2B5EF4-FFF2-40B4-BE49-F238E27FC236}">
                <a16:creationId xmlns:a16="http://schemas.microsoft.com/office/drawing/2014/main" id="{5B770241-5429-2A4C-9DE5-67C43246D3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FAC9-D64F-6C48-AAC7-C4383DD5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finally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Block (Cont.)</a:t>
            </a:r>
          </a:p>
        </p:txBody>
      </p:sp>
      <p:sp>
        <p:nvSpPr>
          <p:cNvPr id="58371" name="Text Placeholder 2">
            <a:extLst>
              <a:ext uri="{FF2B5EF4-FFF2-40B4-BE49-F238E27FC236}">
                <a16:creationId xmlns:a16="http://schemas.microsoft.com/office/drawing/2014/main" id="{6AB8C263-F897-534C-A24E-1C9E98097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Rethrow an exception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Done when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block, cannot process that exception or can only partially process it.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Defers the exception handling (or perhaps a portion of it) to another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associated with an outer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Rethrow by using the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throw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keyword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followed by a reference to the exception object that was just caught.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rethrow occurs, the next enclosing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detects the exception, and that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block’s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blocks attempt to handle it.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ED2D8-26E7-1347-84D2-AC52AE11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ch11imageslides_Page_38.png">
            <a:extLst>
              <a:ext uri="{FF2B5EF4-FFF2-40B4-BE49-F238E27FC236}">
                <a16:creationId xmlns:a16="http://schemas.microsoft.com/office/drawing/2014/main" id="{34161163-6990-3745-A5D3-A381C1BD91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33" b="58221"/>
          <a:stretch>
            <a:fillRect/>
          </a:stretch>
        </p:blipFill>
        <p:spPr bwMode="auto">
          <a:xfrm>
            <a:off x="-609600" y="533400"/>
            <a:ext cx="9455150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F29B9B-1905-674A-8534-7FDD802E7A66}"/>
              </a:ext>
            </a:extLst>
          </p:cNvPr>
          <p:cNvSpPr/>
          <p:nvPr/>
        </p:nvSpPr>
        <p:spPr>
          <a:xfrm>
            <a:off x="3581400" y="2667000"/>
            <a:ext cx="685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8AD5-B0C7-1040-95BF-71C7EB5A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Divide by Zero without Exception Handling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D06A0E8F-2E63-AE48-960D-7508F3466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Exceptions are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thrown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(i.e., the exception occurs) when a method detects a problem and is unable to handle it.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Stack trace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—information displayed when an exception occurs and is not handled.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Information includes: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name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of the exception in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descriptive message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that indicates the problem that occurred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method-call stack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(i.e., the call chain) at the time it occurred. Represents the path of execution that led to the exception method by method.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information helps you debug the program.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93079-6228-DA4D-9EBA-73C2B44E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ch11imageslides_Page_39.png">
            <a:extLst>
              <a:ext uri="{FF2B5EF4-FFF2-40B4-BE49-F238E27FC236}">
                <a16:creationId xmlns:a16="http://schemas.microsoft.com/office/drawing/2014/main" id="{D45F5C7D-E6F2-C648-8D2F-C30C060FF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67830"/>
          <a:stretch>
            <a:fillRect/>
          </a:stretch>
        </p:blipFill>
        <p:spPr bwMode="auto">
          <a:xfrm>
            <a:off x="-1066800" y="304800"/>
            <a:ext cx="10715625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4EAE-8F74-EB49-BE41-2D7B7268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Stack Unwinding and Obtaining Information from an Exception Object</a:t>
            </a:r>
          </a:p>
        </p:txBody>
      </p:sp>
      <p:sp>
        <p:nvSpPr>
          <p:cNvPr id="61443" name="Text Placeholder 2">
            <a:extLst>
              <a:ext uri="{FF2B5EF4-FFF2-40B4-BE49-F238E27FC236}">
                <a16:creationId xmlns:a16="http://schemas.microsoft.com/office/drawing/2014/main" id="{C7A270B1-AACF-9C4B-98AC-675689476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Stack unwinding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—When an exception is thrown but not caught in a particular scope, the method-call stack is “unwound”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attempt is made to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exception in the next outer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local variables in the unwound method go out of scope and control returns to the statement that originally invoked that method.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encloses that statement, an attempt is made to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exception.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does not enclose that statement or if the exception is not caught, stack unwinding occurs again.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3FBDA-9171-7D44-98A7-FE232FF3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11imageslides_Page_42.png">
            <a:extLst>
              <a:ext uri="{FF2B5EF4-FFF2-40B4-BE49-F238E27FC236}">
                <a16:creationId xmlns:a16="http://schemas.microsoft.com/office/drawing/2014/main" id="{B5D9111F-EA8A-424E-9A23-6DC033288C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11imageslides_Page_43.png">
            <a:extLst>
              <a:ext uri="{FF2B5EF4-FFF2-40B4-BE49-F238E27FC236}">
                <a16:creationId xmlns:a16="http://schemas.microsoft.com/office/drawing/2014/main" id="{F7FC8AB8-5D29-AA49-9F86-BEC15CEC90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h11imageslides_Page_44.png">
            <a:extLst>
              <a:ext uri="{FF2B5EF4-FFF2-40B4-BE49-F238E27FC236}">
                <a16:creationId xmlns:a16="http://schemas.microsoft.com/office/drawing/2014/main" id="{4A42B77D-7B32-8442-AA40-B26944E2CE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ch11imageslides_Page_45.png">
            <a:extLst>
              <a:ext uri="{FF2B5EF4-FFF2-40B4-BE49-F238E27FC236}">
                <a16:creationId xmlns:a16="http://schemas.microsoft.com/office/drawing/2014/main" id="{27F1B9F0-6517-FF42-97C1-12F7D009E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h11imageslides_Page_46.png">
            <a:extLst>
              <a:ext uri="{FF2B5EF4-FFF2-40B4-BE49-F238E27FC236}">
                <a16:creationId xmlns:a16="http://schemas.microsoft.com/office/drawing/2014/main" id="{8D9CF4EA-910E-4A4F-8969-03A7C8D79E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ch11imageslides_Page_47.png">
            <a:extLst>
              <a:ext uri="{FF2B5EF4-FFF2-40B4-BE49-F238E27FC236}">
                <a16:creationId xmlns:a16="http://schemas.microsoft.com/office/drawing/2014/main" id="{0327AE67-337B-D645-B5C4-549C613BD9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6E92-061D-1F44-9F69-885340A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11.8 </a:t>
            </a:r>
            <a:r>
              <a:rPr lang="en-US" dirty="0">
                <a:solidFill>
                  <a:srgbClr val="FF0000"/>
                </a:solidFill>
                <a:latin typeface="Arial"/>
              </a:rPr>
              <a:t> Chained Exceptions</a:t>
            </a:r>
          </a:p>
        </p:txBody>
      </p:sp>
      <p:sp>
        <p:nvSpPr>
          <p:cNvPr id="91139" name="Text Placeholder 2">
            <a:extLst>
              <a:ext uri="{FF2B5EF4-FFF2-40B4-BE49-F238E27FC236}">
                <a16:creationId xmlns:a16="http://schemas.microsoft.com/office/drawing/2014/main" id="{0A3DA641-DAF1-6D42-A4A0-5F136B3DD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Sometimes a method responds to an exception by throwing a different exception type that is specific to the current application.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catch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block throws a new exception, the original exception’s information and stack trace are lost.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Chained exceptions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enable an exception object to maintain the complete stack-trace information from the original exception.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2355D-7F90-BA44-857B-999EDF74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h11imageslides_Page_48.png">
            <a:extLst>
              <a:ext uri="{FF2B5EF4-FFF2-40B4-BE49-F238E27FC236}">
                <a16:creationId xmlns:a16="http://schemas.microsoft.com/office/drawing/2014/main" id="{0059F472-C98D-7847-A80B-4FD8B445E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ch11imageslides_Page_06.png">
            <a:extLst>
              <a:ext uri="{FF2B5EF4-FFF2-40B4-BE49-F238E27FC236}">
                <a16:creationId xmlns:a16="http://schemas.microsoft.com/office/drawing/2014/main" id="{29460436-049F-A943-8196-6E3E433EF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h11imageslides_Page_49.png">
            <a:extLst>
              <a:ext uri="{FF2B5EF4-FFF2-40B4-BE49-F238E27FC236}">
                <a16:creationId xmlns:a16="http://schemas.microsoft.com/office/drawing/2014/main" id="{CE371693-AC33-724E-A1B0-03D7927591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ch11imageslides_Page_50.png">
            <a:extLst>
              <a:ext uri="{FF2B5EF4-FFF2-40B4-BE49-F238E27FC236}">
                <a16:creationId xmlns:a16="http://schemas.microsoft.com/office/drawing/2014/main" id="{05B022A7-5009-894B-A901-0DFD28D751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11imageslides_Page_51.png">
            <a:extLst>
              <a:ext uri="{FF2B5EF4-FFF2-40B4-BE49-F238E27FC236}">
                <a16:creationId xmlns:a16="http://schemas.microsoft.com/office/drawing/2014/main" id="{B962E79F-66F5-974E-88DE-1963A244F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2906-052C-084A-AD82-7BE7F44F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11.9  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Declaring New Exception Types</a:t>
            </a:r>
          </a:p>
        </p:txBody>
      </p:sp>
      <p:sp>
        <p:nvSpPr>
          <p:cNvPr id="73731" name="Text Placeholder 2">
            <a:extLst>
              <a:ext uri="{FF2B5EF4-FFF2-40B4-BE49-F238E27FC236}">
                <a16:creationId xmlns:a16="http://schemas.microsoft.com/office/drawing/2014/main" id="{65E7781C-B4DC-3A4E-AD3E-10864B682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Sometimes it’s useful to declare your own exception classes that are specific to the problems that can occur when another programmer uses your reusable classes.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new exception class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must extend an existing exception class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ensure that the class can be used with the exception-handling mechanism.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FE59A-76A5-6745-AA28-51CDDE4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3E3F-B18F-3C42-AF93-CF6D7EA0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11.9  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Declaring New Exception Types (cont.)</a:t>
            </a:r>
          </a:p>
        </p:txBody>
      </p:sp>
      <p:sp>
        <p:nvSpPr>
          <p:cNvPr id="74755" name="Text Placeholder 2">
            <a:extLst>
              <a:ext uri="{FF2B5EF4-FFF2-40B4-BE49-F238E27FC236}">
                <a16:creationId xmlns:a16="http://schemas.microsoft.com/office/drawing/2014/main" id="{D274121B-664D-714D-860F-423BC6432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typical new exception class contains only four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constructors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that takes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 arguments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passes a default error message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the superclass constructor;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that receives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customized error message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passes it to the superclass constructor;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that receives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customized error message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(for chaining exceptions) and passes both to the superclass constructor;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one that receives a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Throwable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(for chaining exceptions) and passes it to the superclass constructor.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5248D-CD09-2143-9C5E-A21B1E0C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h11imageslides_Page_52.png">
            <a:extLst>
              <a:ext uri="{FF2B5EF4-FFF2-40B4-BE49-F238E27FC236}">
                <a16:creationId xmlns:a16="http://schemas.microsoft.com/office/drawing/2014/main" id="{5B192E0A-E27A-CF4C-AC62-3F95AC5621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4" b="56850"/>
          <a:stretch>
            <a:fillRect/>
          </a:stretch>
        </p:blipFill>
        <p:spPr bwMode="auto">
          <a:xfrm>
            <a:off x="-762000" y="609600"/>
            <a:ext cx="10133013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11imageslides_Page_55.png">
            <a:extLst>
              <a:ext uri="{FF2B5EF4-FFF2-40B4-BE49-F238E27FC236}">
                <a16:creationId xmlns:a16="http://schemas.microsoft.com/office/drawing/2014/main" id="{BA53BDE1-7FA5-AB4B-A78D-433B7E70D9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E5A86-51F0-B047-94FC-EB156302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11imageslides_Page_54.png">
            <a:extLst>
              <a:ext uri="{FF2B5EF4-FFF2-40B4-BE49-F238E27FC236}">
                <a16:creationId xmlns:a16="http://schemas.microsoft.com/office/drawing/2014/main" id="{DF563F71-E028-2B43-8E58-8832A62482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h11imageslides_Page_57.png">
            <a:extLst>
              <a:ext uri="{FF2B5EF4-FFF2-40B4-BE49-F238E27FC236}">
                <a16:creationId xmlns:a16="http://schemas.microsoft.com/office/drawing/2014/main" id="{895ADF9B-7724-3A4D-BF63-E68071C1C3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70942-A8A6-8A45-A47A-C1AC0698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E77F-2D0F-6641-A35A-2ED4B347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11.10  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Assertions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9875" name="Text Placeholder 2">
            <a:extLst>
              <a:ext uri="{FF2B5EF4-FFF2-40B4-BE49-F238E27FC236}">
                <a16:creationId xmlns:a16="http://schemas.microsoft.com/office/drawing/2014/main" id="{AC324B1E-5AA4-4646-8965-05CC7A81F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Programmers spend significant amounts of time maintaining and debugging code.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facilitate these tasks and to improve the overall design, they can specify the expected states before and after a method’s execution.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states are called preconditions and postconditions, respectively.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9BC7-2531-CE41-B80E-21ADF561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ch11imageslides_Page_07.png">
            <a:extLst>
              <a:ext uri="{FF2B5EF4-FFF2-40B4-BE49-F238E27FC236}">
                <a16:creationId xmlns:a16="http://schemas.microsoft.com/office/drawing/2014/main" id="{F26C9976-2238-5141-BA2C-1674E7335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6F95-1C18-5B45-9356-D486991A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11.10  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Assertions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(Cont.)</a:t>
            </a:r>
          </a:p>
        </p:txBody>
      </p:sp>
      <p:sp>
        <p:nvSpPr>
          <p:cNvPr id="80899" name="Text Placeholder 2">
            <a:extLst>
              <a:ext uri="{FF2B5EF4-FFF2-40B4-BE49-F238E27FC236}">
                <a16:creationId xmlns:a16="http://schemas.microsoft.com/office/drawing/2014/main" id="{EED1C9FE-3DAC-7543-86DA-581B728FF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precondition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must be true when a method is invoked.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Describes constraints on method parameters and any other expectations the method has about the current state of a program just before it begins executing.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preconditions are not met, the method’s behavior is undefined.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should never expect consistent behavior if the preconditions are not satisfied.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74D68-5BB2-C84B-9D10-532A640C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E62A-F10B-7542-9671-E6213508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11.10  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Assertions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(Cont.)</a:t>
            </a:r>
          </a:p>
        </p:txBody>
      </p:sp>
      <p:sp>
        <p:nvSpPr>
          <p:cNvPr id="82947" name="Text Placeholder 2">
            <a:extLst>
              <a:ext uri="{FF2B5EF4-FFF2-40B4-BE49-F238E27FC236}">
                <a16:creationId xmlns:a16="http://schemas.microsoft.com/office/drawing/2014/main" id="{4FA3CA64-D47B-6D46-9811-C6D26F17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481138"/>
            <a:ext cx="8229600" cy="4691062"/>
          </a:xfrm>
        </p:spPr>
        <p:txBody>
          <a:bodyPr/>
          <a:lstStyle/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an example, examine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charAt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which has one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parameter—an index in the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a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precondition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method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charAt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assumes that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index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greater than or equal to zero and less than the length of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precondition is met, the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postcondition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states that the method will return the character at the position in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specified by the parameter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index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Otherwise, the method throws an </a:t>
            </a:r>
            <a:r>
              <a:rPr lang="en-US" altLang="zh-CN" sz="21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IndexOutOfBoundsException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 trust that method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charAt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satisfies its postcondition, provided that we meet the precondition.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 need not be concerned with the details of how the method actually retrieves the character at the index.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FDB0B-530D-3745-B2C7-8C8EA4BE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6B98-B92B-D148-9974-1C3D19C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Assertions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(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Cont.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)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83971" name="Text Placeholder 2">
            <a:extLst>
              <a:ext uri="{FF2B5EF4-FFF2-40B4-BE49-F238E27FC236}">
                <a16:creationId xmlns:a16="http://schemas.microsoft.com/office/drawing/2014/main" id="{C877C881-0147-A84A-89F1-7F1ED3109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implementing and debugging a class, it’s sometimes useful to state conditions that should be true at a particular point in a method. </a:t>
            </a: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Assertions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help ensure a program’s validity by catching potential bugs and identifying possible logic errors during development.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Preconditions and postconditions are two types of assertions.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8B06D-8303-CC49-92CD-0310F644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859C-054D-5E4C-88A1-CD1B18CC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11.11  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 Assertions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(Cont.)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84995" name="Text Placeholder 2">
            <a:extLst>
              <a:ext uri="{FF2B5EF4-FFF2-40B4-BE49-F238E27FC236}">
                <a16:creationId xmlns:a16="http://schemas.microsoft.com/office/drawing/2014/main" id="{B9B3A66B-8087-A043-A534-61487924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 includes two versions of the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assert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 for validating assertions programatically.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assert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evaluates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boolean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expression and, if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false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throws an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AssertionError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(a subclass of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Error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assert </a:t>
            </a:r>
            <a:r>
              <a:rPr lang="en-US" altLang="zh-CN" sz="2100" i="1">
                <a:solidFill>
                  <a:srgbClr val="FF0000"/>
                </a:solidFill>
                <a:latin typeface="AGaramond" pitchFamily="50" charset="0"/>
                <a:ea typeface="宋体" panose="02010600030101010101" pitchFamily="2" charset="-122"/>
              </a:rPr>
              <a:t>expression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throws an </a:t>
            </a:r>
            <a:r>
              <a:rPr lang="en-US" altLang="zh-CN" sz="19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AssertionError</a:t>
            </a: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</a:t>
            </a:r>
            <a:r>
              <a:rPr lang="en-US" altLang="zh-CN" sz="19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expression is </a:t>
            </a:r>
            <a:r>
              <a:rPr lang="en-US" altLang="zh-CN" sz="1900" i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false</a:t>
            </a:r>
            <a:r>
              <a:rPr lang="en-US" altLang="zh-CN" sz="19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assert </a:t>
            </a:r>
            <a:r>
              <a:rPr lang="en-US" altLang="zh-CN" sz="2100" i="1">
                <a:solidFill>
                  <a:srgbClr val="FF0000"/>
                </a:solidFill>
                <a:latin typeface="AGaramond" pitchFamily="50" charset="0"/>
                <a:ea typeface="宋体" panose="02010600030101010101" pitchFamily="2" charset="-122"/>
              </a:rPr>
              <a:t>expression1</a:t>
            </a:r>
            <a:r>
              <a:rPr lang="en-US" altLang="zh-CN" sz="21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: </a:t>
            </a:r>
            <a:r>
              <a:rPr lang="en-US" altLang="zh-CN" sz="2100" i="1">
                <a:solidFill>
                  <a:srgbClr val="FF0000"/>
                </a:solidFill>
                <a:latin typeface="AGaramond" pitchFamily="50" charset="0"/>
                <a:ea typeface="宋体" panose="02010600030101010101" pitchFamily="2" charset="-122"/>
              </a:rPr>
              <a:t>expression2</a:t>
            </a:r>
            <a:r>
              <a:rPr lang="en-US" altLang="zh-CN" sz="21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evaluates </a:t>
            </a:r>
            <a:r>
              <a:rPr lang="en-US" altLang="zh-CN" sz="19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expression1 </a:t>
            </a: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throws an </a:t>
            </a:r>
            <a:r>
              <a:rPr lang="en-US" altLang="zh-CN" sz="19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AssertionError</a:t>
            </a: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with </a:t>
            </a:r>
            <a:r>
              <a:rPr lang="en-US" altLang="zh-CN" sz="19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expression2 </a:t>
            </a: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the error message if expression1 is </a:t>
            </a:r>
            <a:r>
              <a:rPr lang="en-US" altLang="zh-CN" sz="19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false</a:t>
            </a: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be used to programmatically implement preconditions and postconditions or to verify any other intermediate states that help you ensure your code is working correctly.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8EBBF-C98C-384E-AE4F-963A8F60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ch11imageslides_Page_56.png">
            <a:extLst>
              <a:ext uri="{FF2B5EF4-FFF2-40B4-BE49-F238E27FC236}">
                <a16:creationId xmlns:a16="http://schemas.microsoft.com/office/drawing/2014/main" id="{D9D18E3A-2CFC-724C-A956-949A9D1A2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ch11imageslides_Page_57.png">
            <a:extLst>
              <a:ext uri="{FF2B5EF4-FFF2-40B4-BE49-F238E27FC236}">
                <a16:creationId xmlns:a16="http://schemas.microsoft.com/office/drawing/2014/main" id="{89EBCE77-661D-AF44-8C50-76B0179FF9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0D27-1E9E-0045-864C-2AA02886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Assertions (Cont.)</a:t>
            </a:r>
          </a:p>
        </p:txBody>
      </p:sp>
      <p:sp>
        <p:nvSpPr>
          <p:cNvPr id="88067" name="Text Placeholder 2">
            <a:extLst>
              <a:ext uri="{FF2B5EF4-FFF2-40B4-BE49-F238E27FC236}">
                <a16:creationId xmlns:a16="http://schemas.microsoft.com/office/drawing/2014/main" id="{845B170C-1D14-194C-95E6-3DE4189C3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use assertions primarily for debugging and identifying logic errors in an application.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must explicitly enable assertions when executing a program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reduce performance.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are unnecessary for the program’s user.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enable assertions, use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command’s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-ea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command-line option, as in</a:t>
            </a:r>
          </a:p>
          <a:p>
            <a:pPr lvl="2" eaLnBrk="1" hangingPunct="1">
              <a:buFont typeface="Wingdings 2" pitchFamily="2" charset="2"/>
              <a:buNone/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 -ea AssertTest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142FE-C11D-8F41-9951-2875F64F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33B1-4578-6045-9894-EF4FE5DE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Assertions (Cont.)</a:t>
            </a:r>
          </a:p>
        </p:txBody>
      </p:sp>
      <p:sp>
        <p:nvSpPr>
          <p:cNvPr id="89091" name="Text Placeholder 2">
            <a:extLst>
              <a:ext uri="{FF2B5EF4-FFF2-40B4-BE49-F238E27FC236}">
                <a16:creationId xmlns:a16="http://schemas.microsoft.com/office/drawing/2014/main" id="{B3BCF4B9-F677-4445-92FA-6C36C42B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Users should not encounter any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AssertionError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through normal execution of a properly written program.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Such errors should only indicate bugs in the implementation.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a result, you should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never catch an </a:t>
            </a:r>
            <a:r>
              <a:rPr lang="en-US" altLang="zh-CN" sz="21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AssertionError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Allow the program to terminate when the error occurs, so you can see the error message, then locate and fix the source of the problem. </a:t>
            </a:r>
          </a:p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Since application users can choose 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to enable assertions at runtime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</a:t>
            </a:r>
            <a:r>
              <a:rPr lang="en-US" altLang="zh-CN" sz="21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should not 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assert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indicate runtime problems in production code.</a:t>
            </a:r>
            <a:r>
              <a:rPr lang="en-US" altLang="zh-CN" sz="21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</a:t>
            </a:r>
            <a:r>
              <a:rPr lang="en-US" altLang="zh-CN" sz="21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should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use the exception mechanism for this purpose.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6C005-A072-2C48-A125-B574B953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33B1-4578-6045-9894-EF4FE5DE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2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t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ry-with-Resources: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Automatic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Resource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Deallocation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89091" name="Text Placeholder 2">
            <a:extLst>
              <a:ext uri="{FF2B5EF4-FFF2-40B4-BE49-F238E27FC236}">
                <a16:creationId xmlns:a16="http://schemas.microsoft.com/office/drawing/2014/main" id="{B3BCF4B9-F677-4445-92FA-6C36C42B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resource-release code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placed in 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block to ensure that a resource is released,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regardless of whether there were exceptions when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was used in the corresponding try block.</a:t>
            </a:r>
            <a:endParaRPr lang="en-US" altLang="zh-CN" sz="2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6C005-A072-2C48-A125-B574B953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05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A41153A-2303-CD4A-830A-661B31F9375E}"/>
              </a:ext>
            </a:extLst>
          </p:cNvPr>
          <p:cNvSpPr/>
          <p:nvPr/>
        </p:nvSpPr>
        <p:spPr>
          <a:xfrm>
            <a:off x="1104900" y="425633"/>
            <a:ext cx="6934200" cy="2964338"/>
          </a:xfrm>
          <a:prstGeom prst="rect">
            <a:avLst/>
          </a:prstGeom>
          <a:solidFill>
            <a:srgbClr val="FFCF32">
              <a:alpha val="65882"/>
            </a:srgbClr>
          </a:solidFill>
        </p:spPr>
        <p:txBody>
          <a:bodyPr wrap="square">
            <a:spAutoFit/>
          </a:bodyPr>
          <a:lstStyle/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try (</a:t>
            </a:r>
            <a:r>
              <a:rPr lang="en-US" altLang="zh-CN" kern="100" dirty="0" err="1">
                <a:solidFill>
                  <a:srgbClr val="FF000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ClassName</a:t>
            </a: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 </a:t>
            </a:r>
            <a:r>
              <a:rPr lang="en-US" altLang="zh-CN" kern="100" dirty="0" err="1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theObject</a:t>
            </a: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 = new </a:t>
            </a:r>
            <a:r>
              <a:rPr lang="en-US" altLang="zh-CN" kern="100" dirty="0" err="1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ClassName</a:t>
            </a: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()) {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    // use </a:t>
            </a:r>
            <a:r>
              <a:rPr lang="en-US" altLang="zh-CN" kern="100" dirty="0" err="1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theObject</a:t>
            </a: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 here, then release its resources at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    // the end of the try block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}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catch (Exception e) {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   // catch exceptions that occur while using the resource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404040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}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44EB34-416B-E042-AEDA-2C87DC1F7626}"/>
              </a:ext>
            </a:extLst>
          </p:cNvPr>
          <p:cNvSpPr/>
          <p:nvPr/>
        </p:nvSpPr>
        <p:spPr>
          <a:xfrm>
            <a:off x="1130920" y="3789325"/>
            <a:ext cx="6900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class that implements </a:t>
            </a:r>
            <a:r>
              <a:rPr lang="en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AutoCloseable</a:t>
            </a:r>
            <a:r>
              <a:rPr lang="en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9F7313-AFA6-0C4D-930F-515EEC76BD26}"/>
              </a:ext>
            </a:extLst>
          </p:cNvPr>
          <p:cNvSpPr/>
          <p:nvPr/>
        </p:nvSpPr>
        <p:spPr>
          <a:xfrm>
            <a:off x="1162416" y="4648200"/>
            <a:ext cx="68766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code creates a </a:t>
            </a:r>
            <a:r>
              <a:rPr lang="en" altLang="zh-CN" sz="2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object, uses it in the try block, then calls its </a:t>
            </a:r>
            <a:r>
              <a:rPr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" altLang="zh-CN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at the end of the try block—or, if an exception occurs, at the end of a catch block—to release the object’s resources.</a:t>
            </a:r>
            <a:endParaRPr lang="en" altLang="zh-CN" sz="240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ch11imageslides_Page_08.png">
            <a:extLst>
              <a:ext uri="{FF2B5EF4-FFF2-40B4-BE49-F238E27FC236}">
                <a16:creationId xmlns:a16="http://schemas.microsoft.com/office/drawing/2014/main" id="{DBCC5330-7BF0-D04A-A648-4E0F54868C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70E7-1ABB-B248-80E6-BCBBED8C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11.2  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Divide by Zero without Exception Handling (Cont.)</a:t>
            </a:r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CBE7B95D-7C43-D942-BEE4-34CF932BA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top “at” line of the call chain indicates the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throw point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—the initial point at which the exception occurs.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you read a stack trace top to bottom,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first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“at” line that contains your class name and method name is typically the point in the program that led to the exception.</a:t>
            </a:r>
          </a:p>
          <a:p>
            <a:pPr eaLnBrk="1" hangingPunct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</a:t>
            </a:r>
            <a:r>
              <a:rPr lang="en-US" altLang="zh-CN" sz="28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InputMismatchException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 when </a:t>
            </a:r>
            <a:r>
              <a:rPr lang="en-US" altLang="zh-CN" sz="2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Scanner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nextInt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receives a </a:t>
            </a:r>
            <a:r>
              <a:rPr lang="en-US" altLang="zh-CN" sz="2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does not represent a valid integer. 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06A96-CAC0-3348-A3A0-9297AAC7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CCE8C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7715</TotalTime>
  <Words>3007</Words>
  <Application>Microsoft Macintosh PowerPoint</Application>
  <PresentationFormat>全屏显示(4:3)</PresentationFormat>
  <Paragraphs>266</Paragraphs>
  <Slides>79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6" baseType="lpstr">
      <vt:lpstr>DengXian</vt:lpstr>
      <vt:lpstr>黑体</vt:lpstr>
      <vt:lpstr>宋体</vt:lpstr>
      <vt:lpstr>AGaramond</vt:lpstr>
      <vt:lpstr>Goudy Sans Medium</vt:lpstr>
      <vt:lpstr>LucidaSansTypewriter</vt:lpstr>
      <vt:lpstr>Arial</vt:lpstr>
      <vt:lpstr>Calibri</vt:lpstr>
      <vt:lpstr>Lucida Console</vt:lpstr>
      <vt:lpstr>Lucida Sans Unicode</vt:lpstr>
      <vt:lpstr>Times</vt:lpstr>
      <vt:lpstr>Times New Roman</vt:lpstr>
      <vt:lpstr>Verdana</vt:lpstr>
      <vt:lpstr>Wingdings</vt:lpstr>
      <vt:lpstr>Wingdings 2</vt:lpstr>
      <vt:lpstr>Wingdings 3</vt:lpstr>
      <vt:lpstr>Concourse</vt:lpstr>
      <vt:lpstr>Chapter 11 Exception Handling: A Deeper Look</vt:lpstr>
      <vt:lpstr>Objectives</vt:lpstr>
      <vt:lpstr>11.1  Introduction</vt:lpstr>
      <vt:lpstr>11.1  Introduction (Cont.)</vt:lpstr>
      <vt:lpstr>11.2  Example: Divide by Zero without Exception Handling</vt:lpstr>
      <vt:lpstr>PowerPoint 演示文稿</vt:lpstr>
      <vt:lpstr>PowerPoint 演示文稿</vt:lpstr>
      <vt:lpstr>PowerPoint 演示文稿</vt:lpstr>
      <vt:lpstr>11.2  Example: Divide by Zero without Exception Handling (Cont.)</vt:lpstr>
      <vt:lpstr>PowerPoint 演示文稿</vt:lpstr>
      <vt:lpstr>PowerPoint 演示文稿</vt:lpstr>
      <vt:lpstr>PowerPoint 演示文稿</vt:lpstr>
      <vt:lpstr>PowerPoint 演示文稿</vt:lpstr>
      <vt:lpstr>11.3  Example: Handling ArithmeticExceptions and InputMismatchExceptions (Cont.)</vt:lpstr>
      <vt:lpstr>PowerPoint 演示文稿</vt:lpstr>
      <vt:lpstr>11.3  Example: Handling ArithmeticExceptions and InputMismatchExceptions (Cont.)</vt:lpstr>
      <vt:lpstr>11.3  Example: Handling ArithmeticExceptions and InputMismatchExceptions (Cont.)</vt:lpstr>
      <vt:lpstr>PowerPoint 演示文稿</vt:lpstr>
      <vt:lpstr>Multi-catch</vt:lpstr>
      <vt:lpstr>11.3  Example: Handling ArithmeticExceptions and InputMismatchExceptions (Cont.)</vt:lpstr>
      <vt:lpstr>11.3  Example: Handling ArithmeticExceptions and InputMismatchExceptions (Cont.)</vt:lpstr>
      <vt:lpstr>11.3  Example: Handling ArithmeticExceptions and InputMismatchExceptions (Cont.)</vt:lpstr>
      <vt:lpstr>11.3  Example: Handling ArithmeticExceptions and InputMismatchExceptions (Cont.)</vt:lpstr>
      <vt:lpstr>PowerPoint 演示文稿</vt:lpstr>
      <vt:lpstr>11.3  Example: Handling ArithmeticExceptions and InputMismatchExceptions (Cont.)</vt:lpstr>
      <vt:lpstr>11.4  When to Use Exception Handling</vt:lpstr>
      <vt:lpstr>11.4  When to Use Exception Handling (Cont.)</vt:lpstr>
      <vt:lpstr>11.5  Java Exception Hierarchy</vt:lpstr>
      <vt:lpstr>11.5  Java Exception Hierarchy (Cont.)</vt:lpstr>
      <vt:lpstr>PowerPoint 演示文稿</vt:lpstr>
      <vt:lpstr>11.5  Java Exception Hierarchy (Cont.)</vt:lpstr>
      <vt:lpstr>11.5  Java Exception Hierarchy (Cont.)</vt:lpstr>
      <vt:lpstr>11.5  Java Exception Hierarchy (Cont.)</vt:lpstr>
      <vt:lpstr>11.5  Java Exception Hierarchy (Cont.)</vt:lpstr>
      <vt:lpstr>11.5  Java Exception Hierarchy (Cont.)</vt:lpstr>
      <vt:lpstr>11.5  Java Exception Hierarchy (Cont.)</vt:lpstr>
      <vt:lpstr>PowerPoint 演示文稿</vt:lpstr>
      <vt:lpstr>11.6  finally Block</vt:lpstr>
      <vt:lpstr>11.6  finally Block (Cont.)</vt:lpstr>
      <vt:lpstr>PowerPoint 演示文稿</vt:lpstr>
      <vt:lpstr>PowerPoint 演示文稿</vt:lpstr>
      <vt:lpstr>PowerPoint 演示文稿</vt:lpstr>
      <vt:lpstr>PowerPoint 演示文稿</vt:lpstr>
      <vt:lpstr>11.6  finally Block (Cont.)</vt:lpstr>
      <vt:lpstr>PowerPoint 演示文稿</vt:lpstr>
      <vt:lpstr>PowerPoint 演示文稿</vt:lpstr>
      <vt:lpstr>PowerPoint 演示文稿</vt:lpstr>
      <vt:lpstr>11.6  finally Block (Cont.)</vt:lpstr>
      <vt:lpstr>PowerPoint 演示文稿</vt:lpstr>
      <vt:lpstr>PowerPoint 演示文稿</vt:lpstr>
      <vt:lpstr>11.7  Stack Unwinding and Obtaining Information from an Exception Object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11.8  Chained Exceptions</vt:lpstr>
      <vt:lpstr>PowerPoint 演示文稿</vt:lpstr>
      <vt:lpstr>PowerPoint 演示文稿</vt:lpstr>
      <vt:lpstr>PowerPoint 演示文稿</vt:lpstr>
      <vt:lpstr>PowerPoint 演示文稿</vt:lpstr>
      <vt:lpstr>11.9  Declaring New Exception Types</vt:lpstr>
      <vt:lpstr>11.9  Declaring New Exception Types (cont.)</vt:lpstr>
      <vt:lpstr>PowerPoint 演示文稿</vt:lpstr>
      <vt:lpstr>PowerPoint 演示文稿</vt:lpstr>
      <vt:lpstr>PowerPoint 演示文稿</vt:lpstr>
      <vt:lpstr>PowerPoint 演示文稿</vt:lpstr>
      <vt:lpstr>11.10  Assertions</vt:lpstr>
      <vt:lpstr>11.10  Assertions (Cont.)</vt:lpstr>
      <vt:lpstr>11.10  Assertions (Cont.)</vt:lpstr>
      <vt:lpstr>11.11  Assertions (Cont. )</vt:lpstr>
      <vt:lpstr>11.11   Assertions (Cont.)</vt:lpstr>
      <vt:lpstr>PowerPoint 演示文稿</vt:lpstr>
      <vt:lpstr>PowerPoint 演示文稿</vt:lpstr>
      <vt:lpstr>11.11  Assertions (Cont.)</vt:lpstr>
      <vt:lpstr>11.11  Assertions (Cont.)</vt:lpstr>
      <vt:lpstr>11.12 try-with-Resources: Automatic Resource Deallocation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 Handling</dc:title>
  <dc:creator>paul</dc:creator>
  <cp:lastModifiedBy>Microsoft Office 用户</cp:lastModifiedBy>
  <cp:revision>70</cp:revision>
  <dcterms:created xsi:type="dcterms:W3CDTF">2009-05-11T15:07:32Z</dcterms:created>
  <dcterms:modified xsi:type="dcterms:W3CDTF">2020-03-23T02:29:38Z</dcterms:modified>
</cp:coreProperties>
</file>